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269" r:id="rId3"/>
    <p:sldId id="263" r:id="rId4"/>
    <p:sldId id="264" r:id="rId5"/>
    <p:sldId id="270" r:id="rId6"/>
    <p:sldId id="267" r:id="rId7"/>
    <p:sldId id="266" r:id="rId8"/>
    <p:sldId id="268" r:id="rId9"/>
    <p:sldId id="265" r:id="rId10"/>
    <p:sldId id="256" r:id="rId11"/>
    <p:sldId id="258" r:id="rId12"/>
    <p:sldId id="259" r:id="rId13"/>
    <p:sldId id="260" r:id="rId14"/>
    <p:sldId id="261" r:id="rId15"/>
    <p:sldId id="26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12"/>
  </p:normalViewPr>
  <p:slideViewPr>
    <p:cSldViewPr snapToGrid="0" snapToObjects="1">
      <p:cViewPr varScale="1">
        <p:scale>
          <a:sx n="102" d="100"/>
          <a:sy n="102" d="100"/>
        </p:scale>
        <p:origin x="138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95182E-020E-BE45-91B0-72C60AB476B9}" type="datetimeFigureOut">
              <a:rPr lang="en-US" smtClean="0"/>
              <a:t>9/13/17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562BFA-9370-2048-9F95-20048BED31DE}" type="slidenum">
              <a:rPr lang="en-US" smtClean="0"/>
              <a:t>‹#›</a:t>
            </a:fld>
            <a:endParaRPr lang="en-US"/>
          </a:p>
        </p:txBody>
      </p:sp>
    </p:spTree>
    <p:extLst>
      <p:ext uri="{BB962C8B-B14F-4D97-AF65-F5344CB8AC3E}">
        <p14:creationId xmlns:p14="http://schemas.microsoft.com/office/powerpoint/2010/main" val="11356676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A03D962-6CD8-794C-97FC-FCC507501335}" type="slidenum">
              <a:rPr lang="en-US"/>
              <a:pPr>
                <a:defRPr/>
              </a:pPr>
              <a:t>3</a:t>
            </a:fld>
            <a:endParaRPr lang="en-US"/>
          </a:p>
        </p:txBody>
      </p:sp>
      <p:sp>
        <p:nvSpPr>
          <p:cNvPr id="48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8131" name="Rectangle 3"/>
          <p:cNvSpPr>
            <a:spLocks noGrp="1" noChangeArrowheads="1"/>
          </p:cNvSpPr>
          <p:nvPr>
            <p:ph type="body" idx="1"/>
          </p:nvPr>
        </p:nvSpPr>
        <p:spPr/>
        <p:txBody>
          <a:bodyPr/>
          <a:lstStyle/>
          <a:p>
            <a:pPr eaLnBrk="1" hangingPunct="1">
              <a:defRPr/>
            </a:pPr>
            <a:r>
              <a:rPr lang="en-US" dirty="0" smtClean="0">
                <a:cs typeface="+mn-cs"/>
              </a:rPr>
              <a:t>Never make for yourself something that would cost more to make that it would if you bought it from someone else</a:t>
            </a:r>
          </a:p>
          <a:p>
            <a:pPr eaLnBrk="1" hangingPunct="1">
              <a:defRPr/>
            </a:pPr>
            <a:endParaRPr lang="en-US" dirty="0">
              <a:cs typeface="+mn-cs"/>
            </a:endParaRPr>
          </a:p>
          <a:p>
            <a:pPr eaLnBrk="1" hangingPunct="1">
              <a:defRPr/>
            </a:pPr>
            <a:endParaRPr lang="en-US" dirty="0" smtClean="0">
              <a:cs typeface="+mn-cs"/>
            </a:endParaRPr>
          </a:p>
          <a:p>
            <a:pPr eaLnBrk="1" hangingPunct="1">
              <a:defRPr/>
            </a:pPr>
            <a:r>
              <a:rPr lang="en-US" dirty="0" smtClean="0">
                <a:cs typeface="+mn-cs"/>
              </a:rPr>
              <a:t>Example: My bookcase story.</a:t>
            </a:r>
          </a:p>
          <a:p>
            <a:pPr eaLnBrk="1" hangingPunct="1">
              <a:defRPr/>
            </a:pPr>
            <a:endParaRPr lang="en-US" dirty="0">
              <a:cs typeface="+mn-cs"/>
            </a:endParaRPr>
          </a:p>
          <a:p>
            <a:pPr eaLnBrk="1" hangingPunct="1">
              <a:defRPr/>
            </a:pPr>
            <a:endParaRPr lang="en-US" dirty="0"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7244C42-B32B-9C44-AA4B-45377F31BB82}" type="slidenum">
              <a:rPr lang="en-US"/>
              <a:pPr>
                <a:defRPr/>
              </a:pPr>
              <a:t>4</a:t>
            </a:fld>
            <a:endParaRPr lang="en-US"/>
          </a:p>
        </p:txBody>
      </p:sp>
      <p:sp>
        <p:nvSpPr>
          <p:cNvPr id="49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p:txBody>
          <a:bodyPr/>
          <a:lstStyle/>
          <a:p>
            <a:pPr eaLnBrk="1" hangingPunct="1">
              <a:defRPr/>
            </a:pPr>
            <a:r>
              <a:rPr lang="en-US" dirty="0" smtClean="0">
                <a:cs typeface="+mn-cs"/>
              </a:rPr>
              <a:t>Market – any arrangement that brings buyers and sellers together to do business with each other.</a:t>
            </a:r>
          </a:p>
          <a:p>
            <a:pPr eaLnBrk="1" hangingPunct="1">
              <a:defRPr/>
            </a:pPr>
            <a:endParaRPr lang="en-US" dirty="0">
              <a:cs typeface="+mn-cs"/>
            </a:endParaRPr>
          </a:p>
          <a:p>
            <a:pPr eaLnBrk="1" hangingPunct="1">
              <a:defRPr/>
            </a:pPr>
            <a:endParaRPr lang="en-US" dirty="0" smtClean="0">
              <a:cs typeface="+mn-cs"/>
            </a:endParaRPr>
          </a:p>
          <a:p>
            <a:pPr eaLnBrk="1" hangingPunct="1">
              <a:defRPr/>
            </a:pPr>
            <a:r>
              <a:rPr lang="en-US" dirty="0" smtClean="0">
                <a:cs typeface="+mn-cs"/>
              </a:rPr>
              <a:t>Markets-coordinate-trade principle: if markets operate FREELY without </a:t>
            </a:r>
            <a:r>
              <a:rPr lang="en-US" b="1" u="sng" dirty="0" smtClean="0">
                <a:cs typeface="+mn-cs"/>
              </a:rPr>
              <a:t>government </a:t>
            </a:r>
            <a:r>
              <a:rPr lang="en-US" dirty="0" smtClean="0">
                <a:cs typeface="+mn-cs"/>
              </a:rPr>
              <a:t>intervention then it benefits everyone -  sellers will make a fair profit and buyers will not overpay for products. </a:t>
            </a:r>
          </a:p>
          <a:p>
            <a:pPr eaLnBrk="1" hangingPunct="1">
              <a:defRPr/>
            </a:pPr>
            <a:endParaRPr lang="en-US" dirty="0">
              <a:cs typeface="+mn-cs"/>
            </a:endParaRPr>
          </a:p>
          <a:p>
            <a:pPr eaLnBrk="1" hangingPunct="1">
              <a:defRPr/>
            </a:pPr>
            <a:r>
              <a:rPr lang="en-US" dirty="0" smtClean="0">
                <a:cs typeface="+mn-cs"/>
              </a:rPr>
              <a:t>Adam Smith – “The Invisible Hand” -  </a:t>
            </a:r>
            <a:r>
              <a:rPr lang="en-US" dirty="0"/>
              <a:t>describe aspects of self-regulating behavior in a marketplace. suggest that the forces that drive a market will soothe social ills and maximize wealth without the need for outside regulation</a:t>
            </a:r>
            <a:endParaRPr lang="en-US" dirty="0" smtClean="0">
              <a:cs typeface="+mn-cs"/>
            </a:endParaRPr>
          </a:p>
          <a:p>
            <a:pPr eaLnBrk="1" hangingPunct="1">
              <a:defRPr/>
            </a:pPr>
            <a:endParaRPr lang="en-US" dirty="0" smtClean="0">
              <a:cs typeface="+mn-cs"/>
            </a:endParaRPr>
          </a:p>
          <a:p>
            <a:pPr eaLnBrk="1" hangingPunct="1">
              <a:defRPr/>
            </a:pPr>
            <a:r>
              <a:rPr lang="en-US" dirty="0"/>
              <a:t>The idea of markets automatically channeling self-interest toward socially desirable ends is a central justification for the laissez-faire economic </a:t>
            </a:r>
            <a:r>
              <a:rPr lang="en-US" dirty="0" err="1"/>
              <a:t>philosoph</a:t>
            </a:r>
            <a:endParaRPr lang="en-US" dirty="0"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8BF0A8D-0322-E146-B4E4-36A06EAE161A}" type="slidenum">
              <a:rPr lang="en-US"/>
              <a:pPr>
                <a:defRPr/>
              </a:pPr>
              <a:t>9</a:t>
            </a:fld>
            <a:endParaRPr lang="en-US"/>
          </a:p>
        </p:txBody>
      </p:sp>
      <p:sp>
        <p:nvSpPr>
          <p:cNvPr id="50178" name="Rectangle 2"/>
          <p:cNvSpPr>
            <a:spLocks noGrp="1" noRot="1" noChangeAspect="1" noChangeArrowheads="1" noTextEdit="1"/>
          </p:cNvSpPr>
          <p:nvPr>
            <p:ph type="sldImg"/>
          </p:nvPr>
        </p:nvSpPr>
        <p:spPr>
          <a:xfrm>
            <a:off x="1219200" y="685800"/>
            <a:ext cx="4572000" cy="3429000"/>
          </a:xfrm>
          <a:ln/>
          <a:extLs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p:txBody>
          <a:bodyPr/>
          <a:lstStyle/>
          <a:p>
            <a:pPr eaLnBrk="1" hangingPunct="1">
              <a:defRPr/>
            </a:pPr>
            <a:r>
              <a:rPr lang="en-US" dirty="0" smtClean="0">
                <a:cs typeface="+mn-cs"/>
              </a:rPr>
              <a:t>The Decisions that we make today often have long-tern consequences.  An economist should not just look at the immediate effects of actions, but  at what it will cost in the long term.</a:t>
            </a:r>
          </a:p>
          <a:p>
            <a:pPr eaLnBrk="1" hangingPunct="1">
              <a:defRPr/>
            </a:pPr>
            <a:endParaRPr lang="en-US" dirty="0">
              <a:cs typeface="+mn-cs"/>
            </a:endParaRPr>
          </a:p>
          <a:p>
            <a:pPr eaLnBrk="1" hangingPunct="1">
              <a:defRPr/>
            </a:pPr>
            <a:r>
              <a:rPr lang="en-US" dirty="0" smtClean="0">
                <a:cs typeface="+mn-cs"/>
              </a:rPr>
              <a:t>EXAMPLE: </a:t>
            </a:r>
          </a:p>
          <a:p>
            <a:pPr eaLnBrk="1" hangingPunct="1">
              <a:defRPr/>
            </a:pPr>
            <a:endParaRPr lang="en-US" dirty="0">
              <a:cs typeface="+mn-cs"/>
            </a:endParaRPr>
          </a:p>
          <a:p>
            <a:pPr eaLnBrk="1" hangingPunct="1">
              <a:defRPr/>
            </a:pPr>
            <a:r>
              <a:rPr lang="en-US" dirty="0" smtClean="0">
                <a:cs typeface="+mn-cs"/>
              </a:rPr>
              <a:t> Our company can make a lot more money if we don’t pay any attention to those silly air pollution laws !</a:t>
            </a:r>
          </a:p>
          <a:p>
            <a:pPr eaLnBrk="1" hangingPunct="1">
              <a:defRPr/>
            </a:pPr>
            <a:endParaRPr lang="en-US" dirty="0">
              <a:cs typeface="+mn-cs"/>
            </a:endParaRPr>
          </a:p>
          <a:p>
            <a:pPr eaLnBrk="1" hangingPunct="1">
              <a:defRPr/>
            </a:pPr>
            <a:r>
              <a:rPr lang="en-US" dirty="0" smtClean="0">
                <a:cs typeface="+mn-cs"/>
              </a:rPr>
              <a:t>	What might the long ten effects be of this?</a:t>
            </a:r>
          </a:p>
          <a:p>
            <a:pPr eaLnBrk="1" hangingPunct="1">
              <a:defRPr/>
            </a:pPr>
            <a:endParaRPr lang="en-US" dirty="0">
              <a:cs typeface="+mn-cs"/>
            </a:endParaRPr>
          </a:p>
          <a:p>
            <a:pPr eaLnBrk="1" hangingPunct="1">
              <a:defRPr/>
            </a:pPr>
            <a:r>
              <a:rPr lang="en-US" dirty="0" smtClean="0">
                <a:cs typeface="+mn-cs"/>
              </a:rPr>
              <a:t>		- health problems = health costs </a:t>
            </a:r>
          </a:p>
          <a:p>
            <a:pPr eaLnBrk="1" hangingPunct="1">
              <a:defRPr/>
            </a:pPr>
            <a:r>
              <a:rPr lang="en-US" dirty="0">
                <a:cs typeface="+mn-cs"/>
              </a:rPr>
              <a:t>	</a:t>
            </a:r>
            <a:r>
              <a:rPr lang="en-US" dirty="0" smtClean="0">
                <a:cs typeface="+mn-cs"/>
              </a:rPr>
              <a:t>	- quality of life – the place I live is ugly and 				unhealthy</a:t>
            </a:r>
          </a:p>
          <a:p>
            <a:pPr eaLnBrk="1" hangingPunct="1">
              <a:defRPr/>
            </a:pPr>
            <a:r>
              <a:rPr lang="en-US" dirty="0">
                <a:cs typeface="+mn-cs"/>
              </a:rPr>
              <a:t>	</a:t>
            </a:r>
            <a:r>
              <a:rPr lang="en-US" dirty="0" smtClean="0">
                <a:cs typeface="+mn-cs"/>
              </a:rPr>
              <a:t>	workers leave for some place else to work and 		live.</a:t>
            </a:r>
          </a:p>
          <a:p>
            <a:pPr eaLnBrk="1" hangingPunct="1">
              <a:defRPr/>
            </a:pPr>
            <a:r>
              <a:rPr lang="en-US" dirty="0">
                <a:cs typeface="+mn-cs"/>
              </a:rPr>
              <a:t>	</a:t>
            </a:r>
            <a:r>
              <a:rPr lang="en-US" dirty="0" smtClean="0">
                <a:cs typeface="+mn-cs"/>
              </a:rPr>
              <a:t>	</a:t>
            </a:r>
            <a:r>
              <a:rPr lang="en-US" dirty="0" err="1" smtClean="0">
                <a:cs typeface="+mn-cs"/>
              </a:rPr>
              <a:t>gov.</a:t>
            </a:r>
            <a:r>
              <a:rPr lang="en-US" dirty="0" smtClean="0">
                <a:cs typeface="+mn-cs"/>
              </a:rPr>
              <a:t> fines add up.</a:t>
            </a:r>
          </a:p>
          <a:p>
            <a:pPr eaLnBrk="1" hangingPunct="1">
              <a:defRPr/>
            </a:pPr>
            <a:endParaRPr lang="en-US" dirty="0" smtClean="0">
              <a:cs typeface="+mn-cs"/>
            </a:endParaRPr>
          </a:p>
          <a:p>
            <a:pPr eaLnBrk="1" hangingPunct="1">
              <a:defRPr/>
            </a:pP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D5574E-416F-3647-B600-53B5F9FF3FE5}" type="datetimeFigureOut">
              <a:rPr lang="en-US" smtClean="0"/>
              <a:t>9/13/17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3646F-45F5-2E47-B76D-12F5B4F38894}" type="slidenum">
              <a:rPr lang="en-US" smtClean="0"/>
              <a:t>‹#›</a:t>
            </a:fld>
            <a:endParaRPr lang="en-US"/>
          </a:p>
        </p:txBody>
      </p:sp>
    </p:spTree>
    <p:extLst>
      <p:ext uri="{BB962C8B-B14F-4D97-AF65-F5344CB8AC3E}">
        <p14:creationId xmlns:p14="http://schemas.microsoft.com/office/powerpoint/2010/main" val="1726440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D5574E-416F-3647-B600-53B5F9FF3FE5}" type="datetimeFigureOut">
              <a:rPr lang="en-US" smtClean="0"/>
              <a:t>9/13/17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3646F-45F5-2E47-B76D-12F5B4F38894}" type="slidenum">
              <a:rPr lang="en-US" smtClean="0"/>
              <a:t>‹#›</a:t>
            </a:fld>
            <a:endParaRPr lang="en-US"/>
          </a:p>
        </p:txBody>
      </p:sp>
    </p:spTree>
    <p:extLst>
      <p:ext uri="{BB962C8B-B14F-4D97-AF65-F5344CB8AC3E}">
        <p14:creationId xmlns:p14="http://schemas.microsoft.com/office/powerpoint/2010/main" val="2037507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D5574E-416F-3647-B600-53B5F9FF3FE5}" type="datetimeFigureOut">
              <a:rPr lang="en-US" smtClean="0"/>
              <a:t>9/13/17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3646F-45F5-2E47-B76D-12F5B4F38894}" type="slidenum">
              <a:rPr lang="en-US" smtClean="0"/>
              <a:t>‹#›</a:t>
            </a:fld>
            <a:endParaRPr lang="en-US"/>
          </a:p>
        </p:txBody>
      </p:sp>
    </p:spTree>
    <p:extLst>
      <p:ext uri="{BB962C8B-B14F-4D97-AF65-F5344CB8AC3E}">
        <p14:creationId xmlns:p14="http://schemas.microsoft.com/office/powerpoint/2010/main" val="597192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D5574E-416F-3647-B600-53B5F9FF3FE5}" type="datetimeFigureOut">
              <a:rPr lang="en-US" smtClean="0"/>
              <a:t>9/13/17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3646F-45F5-2E47-B76D-12F5B4F38894}" type="slidenum">
              <a:rPr lang="en-US" smtClean="0"/>
              <a:t>‹#›</a:t>
            </a:fld>
            <a:endParaRPr lang="en-US"/>
          </a:p>
        </p:txBody>
      </p:sp>
    </p:spTree>
    <p:extLst>
      <p:ext uri="{BB962C8B-B14F-4D97-AF65-F5344CB8AC3E}">
        <p14:creationId xmlns:p14="http://schemas.microsoft.com/office/powerpoint/2010/main" val="3913793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D5574E-416F-3647-B600-53B5F9FF3FE5}" type="datetimeFigureOut">
              <a:rPr lang="en-US" smtClean="0"/>
              <a:t>9/13/17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3646F-45F5-2E47-B76D-12F5B4F38894}" type="slidenum">
              <a:rPr lang="en-US" smtClean="0"/>
              <a:t>‹#›</a:t>
            </a:fld>
            <a:endParaRPr lang="en-US"/>
          </a:p>
        </p:txBody>
      </p:sp>
    </p:spTree>
    <p:extLst>
      <p:ext uri="{BB962C8B-B14F-4D97-AF65-F5344CB8AC3E}">
        <p14:creationId xmlns:p14="http://schemas.microsoft.com/office/powerpoint/2010/main" val="818009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D5574E-416F-3647-B600-53B5F9FF3FE5}" type="datetimeFigureOut">
              <a:rPr lang="en-US" smtClean="0"/>
              <a:t>9/13/17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93646F-45F5-2E47-B76D-12F5B4F38894}" type="slidenum">
              <a:rPr lang="en-US" smtClean="0"/>
              <a:t>‹#›</a:t>
            </a:fld>
            <a:endParaRPr lang="en-US"/>
          </a:p>
        </p:txBody>
      </p:sp>
    </p:spTree>
    <p:extLst>
      <p:ext uri="{BB962C8B-B14F-4D97-AF65-F5344CB8AC3E}">
        <p14:creationId xmlns:p14="http://schemas.microsoft.com/office/powerpoint/2010/main" val="3219101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D5574E-416F-3647-B600-53B5F9FF3FE5}" type="datetimeFigureOut">
              <a:rPr lang="en-US" smtClean="0"/>
              <a:t>9/13/17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93646F-45F5-2E47-B76D-12F5B4F38894}" type="slidenum">
              <a:rPr lang="en-US" smtClean="0"/>
              <a:t>‹#›</a:t>
            </a:fld>
            <a:endParaRPr lang="en-US"/>
          </a:p>
        </p:txBody>
      </p:sp>
    </p:spTree>
    <p:extLst>
      <p:ext uri="{BB962C8B-B14F-4D97-AF65-F5344CB8AC3E}">
        <p14:creationId xmlns:p14="http://schemas.microsoft.com/office/powerpoint/2010/main" val="2613948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D5574E-416F-3647-B600-53B5F9FF3FE5}" type="datetimeFigureOut">
              <a:rPr lang="en-US" smtClean="0"/>
              <a:t>9/13/17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93646F-45F5-2E47-B76D-12F5B4F38894}" type="slidenum">
              <a:rPr lang="en-US" smtClean="0"/>
              <a:t>‹#›</a:t>
            </a:fld>
            <a:endParaRPr lang="en-US"/>
          </a:p>
        </p:txBody>
      </p:sp>
    </p:spTree>
    <p:extLst>
      <p:ext uri="{BB962C8B-B14F-4D97-AF65-F5344CB8AC3E}">
        <p14:creationId xmlns:p14="http://schemas.microsoft.com/office/powerpoint/2010/main" val="900006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D5574E-416F-3647-B600-53B5F9FF3FE5}" type="datetimeFigureOut">
              <a:rPr lang="en-US" smtClean="0"/>
              <a:t>9/13/17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93646F-45F5-2E47-B76D-12F5B4F38894}" type="slidenum">
              <a:rPr lang="en-US" smtClean="0"/>
              <a:t>‹#›</a:t>
            </a:fld>
            <a:endParaRPr lang="en-US"/>
          </a:p>
        </p:txBody>
      </p:sp>
    </p:spTree>
    <p:extLst>
      <p:ext uri="{BB962C8B-B14F-4D97-AF65-F5344CB8AC3E}">
        <p14:creationId xmlns:p14="http://schemas.microsoft.com/office/powerpoint/2010/main" val="157172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D5574E-416F-3647-B600-53B5F9FF3FE5}" type="datetimeFigureOut">
              <a:rPr lang="en-US" smtClean="0"/>
              <a:t>9/13/17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93646F-45F5-2E47-B76D-12F5B4F38894}" type="slidenum">
              <a:rPr lang="en-US" smtClean="0"/>
              <a:t>‹#›</a:t>
            </a:fld>
            <a:endParaRPr lang="en-US"/>
          </a:p>
        </p:txBody>
      </p:sp>
    </p:spTree>
    <p:extLst>
      <p:ext uri="{BB962C8B-B14F-4D97-AF65-F5344CB8AC3E}">
        <p14:creationId xmlns:p14="http://schemas.microsoft.com/office/powerpoint/2010/main" val="1322659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D5574E-416F-3647-B600-53B5F9FF3FE5}" type="datetimeFigureOut">
              <a:rPr lang="en-US" smtClean="0"/>
              <a:t>9/13/17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93646F-45F5-2E47-B76D-12F5B4F38894}" type="slidenum">
              <a:rPr lang="en-US" smtClean="0"/>
              <a:t>‹#›</a:t>
            </a:fld>
            <a:endParaRPr lang="en-US"/>
          </a:p>
        </p:txBody>
      </p:sp>
    </p:spTree>
    <p:extLst>
      <p:ext uri="{BB962C8B-B14F-4D97-AF65-F5344CB8AC3E}">
        <p14:creationId xmlns:p14="http://schemas.microsoft.com/office/powerpoint/2010/main" val="5305004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D5574E-416F-3647-B600-53B5F9FF3FE5}" type="datetimeFigureOut">
              <a:rPr lang="en-US" smtClean="0"/>
              <a:t>9/13/17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93646F-45F5-2E47-B76D-12F5B4F38894}" type="slidenum">
              <a:rPr lang="en-US" smtClean="0"/>
              <a:t>‹#›</a:t>
            </a:fld>
            <a:endParaRPr lang="en-US"/>
          </a:p>
        </p:txBody>
      </p:sp>
    </p:spTree>
    <p:extLst>
      <p:ext uri="{BB962C8B-B14F-4D97-AF65-F5344CB8AC3E}">
        <p14:creationId xmlns:p14="http://schemas.microsoft.com/office/powerpoint/2010/main" val="2136708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35012"/>
            <a:ext cx="9144000" cy="1470025"/>
          </a:xfrm>
        </p:spPr>
        <p:txBody>
          <a:bodyPr/>
          <a:lstStyle/>
          <a:p>
            <a:r>
              <a:rPr lang="en-US" b="1" u="sng" dirty="0" smtClean="0">
                <a:solidFill>
                  <a:srgbClr val="3366FF"/>
                </a:solidFill>
              </a:rPr>
              <a:t>5. Trade can Make Everyone Better Off</a:t>
            </a:r>
            <a:endParaRPr lang="en-US" b="1" u="sng" dirty="0">
              <a:solidFill>
                <a:srgbClr val="3366FF"/>
              </a:solidFill>
            </a:endParaRPr>
          </a:p>
        </p:txBody>
      </p:sp>
      <p:sp>
        <p:nvSpPr>
          <p:cNvPr id="3" name="Title 1"/>
          <p:cNvSpPr txBox="1">
            <a:spLocks/>
          </p:cNvSpPr>
          <p:nvPr/>
        </p:nvSpPr>
        <p:spPr>
          <a:xfrm>
            <a:off x="685800" y="1"/>
            <a:ext cx="7772400" cy="735012"/>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AIM: </a:t>
            </a:r>
            <a:endParaRPr lang="en-US" dirty="0"/>
          </a:p>
        </p:txBody>
      </p:sp>
      <p:sp>
        <p:nvSpPr>
          <p:cNvPr id="4" name="Title 1"/>
          <p:cNvSpPr txBox="1">
            <a:spLocks/>
          </p:cNvSpPr>
          <p:nvPr/>
        </p:nvSpPr>
        <p:spPr>
          <a:xfrm>
            <a:off x="211677" y="2053489"/>
            <a:ext cx="8398923" cy="3009523"/>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DO NOW: In your notebook write briefly about an example from your life where you benefited from an exchange of something with another person?</a:t>
            </a:r>
            <a:endParaRPr lang="en-US" dirty="0"/>
          </a:p>
        </p:txBody>
      </p:sp>
    </p:spTree>
    <p:extLst>
      <p:ext uri="{BB962C8B-B14F-4D97-AF65-F5344CB8AC3E}">
        <p14:creationId xmlns:p14="http://schemas.microsoft.com/office/powerpoint/2010/main" val="1947841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962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699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3461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3461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3461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346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en-US" dirty="0" smtClean="0"/>
              <a:t>If your family were isolated from other families/society, it would </a:t>
            </a:r>
            <a:r>
              <a:rPr lang="en-US" dirty="0"/>
              <a:t>not be better </a:t>
            </a:r>
            <a:r>
              <a:rPr lang="en-US" dirty="0" smtClean="0"/>
              <a:t>off. It would </a:t>
            </a:r>
            <a:r>
              <a:rPr lang="en-US" dirty="0"/>
              <a:t>need to grow its own food</a:t>
            </a:r>
            <a:r>
              <a:rPr lang="en-US" dirty="0" smtClean="0"/>
              <a:t>, make </a:t>
            </a:r>
            <a:r>
              <a:rPr lang="en-US" dirty="0"/>
              <a:t>its own clothes, and build its own home. </a:t>
            </a:r>
            <a:endParaRPr lang="en-US" dirty="0" smtClean="0"/>
          </a:p>
          <a:p>
            <a:pPr marL="0" indent="0">
              <a:buNone/>
            </a:pPr>
            <a:endParaRPr lang="en-US" dirty="0" smtClean="0"/>
          </a:p>
          <a:p>
            <a:pPr marL="0" indent="0">
              <a:buNone/>
            </a:pPr>
            <a:r>
              <a:rPr lang="en-US" dirty="0" smtClean="0"/>
              <a:t>Clearly</a:t>
            </a:r>
            <a:r>
              <a:rPr lang="en-US" dirty="0"/>
              <a:t>, your family gains </a:t>
            </a:r>
            <a:r>
              <a:rPr lang="en-US" dirty="0" smtClean="0"/>
              <a:t>much from </a:t>
            </a:r>
            <a:r>
              <a:rPr lang="en-US" dirty="0"/>
              <a:t>its ability to trade with others. Trade allows each person to specialize in </a:t>
            </a:r>
            <a:r>
              <a:rPr lang="en-US" dirty="0" smtClean="0"/>
              <a:t>the activities </a:t>
            </a:r>
            <a:r>
              <a:rPr lang="en-US" dirty="0"/>
              <a:t>he or she does best, whether it is farming, sewing, or home building. </a:t>
            </a:r>
            <a:r>
              <a:rPr lang="en-US" dirty="0" smtClean="0"/>
              <a:t>By trading </a:t>
            </a:r>
            <a:r>
              <a:rPr lang="en-US" dirty="0"/>
              <a:t>with others, people can buy a </a:t>
            </a:r>
            <a:r>
              <a:rPr lang="en-US" dirty="0" smtClean="0"/>
              <a:t>greater variety </a:t>
            </a:r>
            <a:r>
              <a:rPr lang="en-US" dirty="0"/>
              <a:t>of goods and services </a:t>
            </a:r>
            <a:r>
              <a:rPr lang="en-US" dirty="0" smtClean="0"/>
              <a:t>at lower </a:t>
            </a:r>
            <a:r>
              <a:rPr lang="en-US" dirty="0"/>
              <a:t>cost.</a:t>
            </a:r>
          </a:p>
          <a:p>
            <a:pPr marL="0" indent="0">
              <a:buNone/>
            </a:pPr>
            <a:endParaRPr lang="en-US" dirty="0"/>
          </a:p>
        </p:txBody>
      </p:sp>
    </p:spTree>
    <p:extLst>
      <p:ext uri="{BB962C8B-B14F-4D97-AF65-F5344CB8AC3E}">
        <p14:creationId xmlns:p14="http://schemas.microsoft.com/office/powerpoint/2010/main" val="796673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pPr>
              <a:defRPr/>
            </a:pPr>
            <a:r>
              <a:rPr lang="en-US"/>
              <a:t>ECON202, Maclachlan</a:t>
            </a:r>
          </a:p>
        </p:txBody>
      </p:sp>
      <p:sp>
        <p:nvSpPr>
          <p:cNvPr id="6" name="Slide Number Placeholder 4"/>
          <p:cNvSpPr>
            <a:spLocks noGrp="1"/>
          </p:cNvSpPr>
          <p:nvPr>
            <p:ph type="sldNum" sz="quarter" idx="12"/>
          </p:nvPr>
        </p:nvSpPr>
        <p:spPr/>
        <p:txBody>
          <a:bodyPr/>
          <a:lstStyle/>
          <a:p>
            <a:pPr>
              <a:defRPr/>
            </a:pPr>
            <a:fld id="{E31E5C5E-8768-8A43-B6A6-92E52084D926}" type="slidenum">
              <a:rPr lang="en-US"/>
              <a:pPr>
                <a:defRPr/>
              </a:pPr>
              <a:t>3</a:t>
            </a:fld>
            <a:endParaRPr lang="en-US"/>
          </a:p>
        </p:txBody>
      </p:sp>
      <p:sp>
        <p:nvSpPr>
          <p:cNvPr id="10242" name="Rectangle 2"/>
          <p:cNvSpPr>
            <a:spLocks noGrp="1" noChangeArrowheads="1"/>
          </p:cNvSpPr>
          <p:nvPr>
            <p:ph type="title"/>
          </p:nvPr>
        </p:nvSpPr>
        <p:spPr>
          <a:xfrm>
            <a:off x="457200" y="73555"/>
            <a:ext cx="8229600" cy="783695"/>
          </a:xfrm>
        </p:spPr>
        <p:txBody>
          <a:bodyPr>
            <a:normAutofit fontScale="90000"/>
          </a:bodyPr>
          <a:lstStyle/>
          <a:p>
            <a:pPr eaLnBrk="1" hangingPunct="1">
              <a:defRPr/>
            </a:pPr>
            <a:r>
              <a:rPr lang="en-US" dirty="0" smtClean="0">
                <a:cs typeface="+mj-cs"/>
              </a:rPr>
              <a:t>5. Trade can make everyone better off.</a:t>
            </a:r>
          </a:p>
        </p:txBody>
      </p:sp>
      <p:sp>
        <p:nvSpPr>
          <p:cNvPr id="7" name="Rectangle 2"/>
          <p:cNvSpPr txBox="1">
            <a:spLocks noChangeArrowheads="1"/>
          </p:cNvSpPr>
          <p:nvPr/>
        </p:nvSpPr>
        <p:spPr>
          <a:xfrm>
            <a:off x="317515" y="2363916"/>
            <a:ext cx="8521685" cy="373992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t>For the Video that plays here, please click on the separate link for </a:t>
            </a:r>
          </a:p>
          <a:p>
            <a:pPr>
              <a:defRPr/>
            </a:pPr>
            <a:r>
              <a:rPr lang="en-US" b="1" u="sng" dirty="0" smtClean="0"/>
              <a:t>CAVO-NOMICS</a:t>
            </a:r>
          </a:p>
        </p:txBody>
      </p:sp>
    </p:spTree>
    <p:extLst>
      <p:ext uri="{BB962C8B-B14F-4D97-AF65-F5344CB8AC3E}">
        <p14:creationId xmlns:p14="http://schemas.microsoft.com/office/powerpoint/2010/main" val="3886282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2FB79C08-4E42-CC45-86C0-5E347E80789A}" type="slidenum">
              <a:rPr lang="en-US"/>
              <a:pPr>
                <a:defRPr/>
              </a:pPr>
              <a:t>4</a:t>
            </a:fld>
            <a:endParaRPr lang="en-US"/>
          </a:p>
        </p:txBody>
      </p:sp>
      <p:sp>
        <p:nvSpPr>
          <p:cNvPr id="11266" name="Rectangle 2"/>
          <p:cNvSpPr>
            <a:spLocks noGrp="1" noChangeArrowheads="1"/>
          </p:cNvSpPr>
          <p:nvPr>
            <p:ph type="title"/>
          </p:nvPr>
        </p:nvSpPr>
        <p:spPr/>
        <p:txBody>
          <a:bodyPr>
            <a:normAutofit fontScale="90000"/>
          </a:bodyPr>
          <a:lstStyle/>
          <a:p>
            <a:pPr eaLnBrk="1" hangingPunct="1">
              <a:defRPr/>
            </a:pPr>
            <a:r>
              <a:rPr lang="en-US" smtClean="0">
                <a:cs typeface="+mj-cs"/>
              </a:rPr>
              <a:t>6. Markets are usually a good way to organize economic activity.</a:t>
            </a:r>
          </a:p>
        </p:txBody>
      </p:sp>
      <p:pic>
        <p:nvPicPr>
          <p:cNvPr id="2" name="Picture 1"/>
          <p:cNvPicPr>
            <a:picLocks noChangeAspect="1"/>
          </p:cNvPicPr>
          <p:nvPr/>
        </p:nvPicPr>
        <p:blipFill rotWithShape="1">
          <a:blip r:embed="rId3"/>
          <a:srcRect b="10232"/>
          <a:stretch/>
        </p:blipFill>
        <p:spPr>
          <a:xfrm>
            <a:off x="1227667" y="1531165"/>
            <a:ext cx="6858000" cy="4522502"/>
          </a:xfrm>
          <a:prstGeom prst="rect">
            <a:avLst/>
          </a:prstGeom>
        </p:spPr>
      </p:pic>
    </p:spTree>
    <p:extLst>
      <p:ext uri="{BB962C8B-B14F-4D97-AF65-F5344CB8AC3E}">
        <p14:creationId xmlns:p14="http://schemas.microsoft.com/office/powerpoint/2010/main" val="1531423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37972"/>
            <a:ext cx="9144000" cy="1143000"/>
          </a:xfrm>
        </p:spPr>
        <p:txBody>
          <a:bodyPr>
            <a:normAutofit fontScale="90000"/>
          </a:bodyPr>
          <a:lstStyle/>
          <a:p>
            <a:pPr algn="l"/>
            <a:r>
              <a:rPr lang="en-US" dirty="0"/>
              <a:t>In a </a:t>
            </a:r>
            <a:r>
              <a:rPr lang="en-US" dirty="0" smtClean="0"/>
              <a:t>market economy, the </a:t>
            </a:r>
            <a:r>
              <a:rPr lang="en-US" dirty="0"/>
              <a:t>decisions </a:t>
            </a:r>
            <a:r>
              <a:rPr lang="en-US" dirty="0" smtClean="0"/>
              <a:t>are made by millions of firms </a:t>
            </a:r>
            <a:r>
              <a:rPr lang="en-US" dirty="0"/>
              <a:t>and households. </a:t>
            </a:r>
            <a:r>
              <a:rPr lang="en-US" dirty="0" smtClean="0"/>
              <a:t/>
            </a:r>
            <a:br>
              <a:rPr lang="en-US" dirty="0" smtClean="0"/>
            </a:br>
            <a:r>
              <a:rPr lang="en-US" dirty="0"/>
              <a:t/>
            </a:r>
            <a:br>
              <a:rPr lang="en-US" dirty="0"/>
            </a:br>
            <a:r>
              <a:rPr lang="en-US" dirty="0" smtClean="0"/>
              <a:t>Firms </a:t>
            </a:r>
            <a:r>
              <a:rPr lang="en-US" dirty="0"/>
              <a:t>decide whom to hire and what to make. </a:t>
            </a:r>
            <a:r>
              <a:rPr lang="en-US" dirty="0" smtClean="0"/>
              <a:t/>
            </a:r>
            <a:br>
              <a:rPr lang="en-US" dirty="0" smtClean="0"/>
            </a:br>
            <a:r>
              <a:rPr lang="en-US" dirty="0" smtClean="0"/>
              <a:t>Households decide </a:t>
            </a:r>
            <a:r>
              <a:rPr lang="en-US" dirty="0"/>
              <a:t>which firms to work for and what to buy with their incomes. </a:t>
            </a:r>
            <a:r>
              <a:rPr lang="en-US" dirty="0" smtClean="0"/>
              <a:t/>
            </a:r>
            <a:br>
              <a:rPr lang="en-US" dirty="0" smtClean="0"/>
            </a:br>
            <a:r>
              <a:rPr lang="en-US" dirty="0"/>
              <a:t/>
            </a:r>
            <a:br>
              <a:rPr lang="en-US" dirty="0"/>
            </a:br>
            <a:r>
              <a:rPr lang="en-US" dirty="0" smtClean="0"/>
              <a:t>These firms and </a:t>
            </a:r>
            <a:r>
              <a:rPr lang="en-US" dirty="0"/>
              <a:t>households interact in the marketplace, where prices and self-interest </a:t>
            </a:r>
            <a:r>
              <a:rPr lang="en-US" dirty="0" smtClean="0"/>
              <a:t>guide their </a:t>
            </a:r>
            <a:r>
              <a:rPr lang="en-US" dirty="0"/>
              <a:t>decisions.</a:t>
            </a:r>
            <a:br>
              <a:rPr lang="en-US" dirty="0"/>
            </a:br>
            <a:endParaRPr lang="en-US" dirty="0"/>
          </a:p>
        </p:txBody>
      </p:sp>
    </p:spTree>
    <p:extLst>
      <p:ext uri="{BB962C8B-B14F-4D97-AF65-F5344CB8AC3E}">
        <p14:creationId xmlns:p14="http://schemas.microsoft.com/office/powerpoint/2010/main" val="3736729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8778" y="1678694"/>
            <a:ext cx="9144000" cy="5143500"/>
          </a:xfrm>
          <a:prstGeom prst="rect">
            <a:avLst/>
          </a:prstGeom>
        </p:spPr>
      </p:pic>
    </p:spTree>
    <p:extLst>
      <p:ext uri="{BB962C8B-B14F-4D97-AF65-F5344CB8AC3E}">
        <p14:creationId xmlns:p14="http://schemas.microsoft.com/office/powerpoint/2010/main" val="1641391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795" y="1146674"/>
            <a:ext cx="8537634" cy="4154983"/>
          </a:xfrm>
          <a:prstGeom prst="rect">
            <a:avLst/>
          </a:prstGeom>
          <a:noFill/>
        </p:spPr>
        <p:txBody>
          <a:bodyPr wrap="square" rtlCol="0">
            <a:spAutoFit/>
          </a:bodyPr>
          <a:lstStyle/>
          <a:p>
            <a:pPr algn="ctr"/>
            <a:r>
              <a:rPr lang="en-US" sz="6600" dirty="0" smtClean="0"/>
              <a:t>For the Video that plays here please click the separate link for</a:t>
            </a:r>
          </a:p>
          <a:p>
            <a:pPr algn="ctr"/>
            <a:r>
              <a:rPr lang="en-US" sz="6600" b="1" u="sng" dirty="0" smtClean="0"/>
              <a:t>Markets Video</a:t>
            </a:r>
            <a:endParaRPr lang="en-US" sz="6600" b="1" u="sng" dirty="0"/>
          </a:p>
        </p:txBody>
      </p:sp>
    </p:spTree>
    <p:extLst>
      <p:ext uri="{BB962C8B-B14F-4D97-AF65-F5344CB8AC3E}">
        <p14:creationId xmlns:p14="http://schemas.microsoft.com/office/powerpoint/2010/main" val="3789407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2795" y="1146674"/>
            <a:ext cx="8537634" cy="4154983"/>
          </a:xfrm>
          <a:prstGeom prst="rect">
            <a:avLst/>
          </a:prstGeom>
          <a:noFill/>
        </p:spPr>
        <p:txBody>
          <a:bodyPr wrap="square" rtlCol="0">
            <a:spAutoFit/>
          </a:bodyPr>
          <a:lstStyle/>
          <a:p>
            <a:pPr algn="ctr"/>
            <a:r>
              <a:rPr lang="en-US" sz="6600" dirty="0" smtClean="0"/>
              <a:t>For the Video that plays here please click the separate link for</a:t>
            </a:r>
          </a:p>
          <a:p>
            <a:pPr algn="ctr"/>
            <a:r>
              <a:rPr lang="en-US" sz="6600" b="1" u="sng" dirty="0" smtClean="0"/>
              <a:t>Adam Smith video</a:t>
            </a:r>
            <a:endParaRPr lang="en-US" sz="6600" b="1" u="sng" dirty="0"/>
          </a:p>
        </p:txBody>
      </p:sp>
    </p:spTree>
    <p:extLst>
      <p:ext uri="{BB962C8B-B14F-4D97-AF65-F5344CB8AC3E}">
        <p14:creationId xmlns:p14="http://schemas.microsoft.com/office/powerpoint/2010/main" val="986949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dirty="0" smtClean="0">
                <a:cs typeface="+mj-cs"/>
              </a:rPr>
              <a:t>7. Future consequences count.</a:t>
            </a: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743200"/>
            <a:ext cx="3467100" cy="2638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86000"/>
            <a:ext cx="2659063" cy="1973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88855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TotalTime>
  <Words>418</Words>
  <Application>Microsoft Macintosh PowerPoint</Application>
  <PresentationFormat>On-screen Show (4:3)</PresentationFormat>
  <Paragraphs>46</Paragraphs>
  <Slides>15</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5. Trade can Make Everyone Better Off</vt:lpstr>
      <vt:lpstr>PowerPoint Presentation</vt:lpstr>
      <vt:lpstr>5. Trade can make everyone better off.</vt:lpstr>
      <vt:lpstr>6. Markets are usually a good way to organize economic activity.</vt:lpstr>
      <vt:lpstr>In a market economy, the decisions are made by millions of firms and households.   Firms decide whom to hire and what to make.  Households decide which firms to work for and what to buy with their incomes.   These firms and households interact in the marketplace, where prices and self-interest guide their decisions. </vt:lpstr>
      <vt:lpstr>PowerPoint Presentation</vt:lpstr>
      <vt:lpstr>PowerPoint Presentation</vt:lpstr>
      <vt:lpstr>PowerPoint Presentation</vt:lpstr>
      <vt:lpstr>7. Future consequences count.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People Respond to Incentives</dc:title>
  <dc:creator>Eric</dc:creator>
  <cp:lastModifiedBy>Brent Eric (10X399)</cp:lastModifiedBy>
  <cp:revision>12</cp:revision>
  <dcterms:created xsi:type="dcterms:W3CDTF">2015-09-19T15:03:20Z</dcterms:created>
  <dcterms:modified xsi:type="dcterms:W3CDTF">2017-09-13T23:13:43Z</dcterms:modified>
</cp:coreProperties>
</file>